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webp" ContentType="image/webp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60" r:id="rId3"/>
    <p:sldId id="262" r:id="rId4"/>
    <p:sldId id="261" r:id="rId5"/>
    <p:sldId id="270" r:id="rId6"/>
    <p:sldId id="264" r:id="rId7"/>
    <p:sldId id="263" r:id="rId8"/>
    <p:sldId id="265" r:id="rId9"/>
    <p:sldId id="267" r:id="rId10"/>
    <p:sldId id="26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384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135604-9B92-4117-A8B0-607E839C9414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3569D8-4198-488E-BA1D-A6DA6913C8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03984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3569D8-4198-488E-BA1D-A6DA6913C88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14760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5" Type="http://schemas.microsoft.com/office/2007/relationships/hdphoto" Target="../media/hdphoto13.wdp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7" Type="http://schemas.microsoft.com/office/2007/relationships/hdphoto" Target="../media/hdphoto6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microsoft.com/office/2007/relationships/hdphoto" Target="../media/hdphoto5.wdp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ebp"/><Relationship Id="rId3" Type="http://schemas.openxmlformats.org/officeDocument/2006/relationships/image" Target="../media/image11.jpg"/><Relationship Id="rId7" Type="http://schemas.openxmlformats.org/officeDocument/2006/relationships/image" Target="../media/image15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Relationship Id="rId6" Type="http://schemas.openxmlformats.org/officeDocument/2006/relationships/image" Target="../media/image14.jpeg"/><Relationship Id="rId5" Type="http://schemas.openxmlformats.org/officeDocument/2006/relationships/image" Target="../media/image13.jp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microsoft.com/office/2007/relationships/hdphoto" Target="../media/hdphoto10.wdp"/><Relationship Id="rId3" Type="http://schemas.openxmlformats.org/officeDocument/2006/relationships/image" Target="../media/image19.jpeg"/><Relationship Id="rId7" Type="http://schemas.microsoft.com/office/2007/relationships/hdphoto" Target="../media/hdphoto7.wdp"/><Relationship Id="rId12" Type="http://schemas.openxmlformats.org/officeDocument/2006/relationships/image" Target="../media/image25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Relationship Id="rId6" Type="http://schemas.openxmlformats.org/officeDocument/2006/relationships/image" Target="../media/image22.png"/><Relationship Id="rId11" Type="http://schemas.microsoft.com/office/2007/relationships/hdphoto" Target="../media/hdphoto9.wdp"/><Relationship Id="rId5" Type="http://schemas.openxmlformats.org/officeDocument/2006/relationships/image" Target="../media/image21.jpeg"/><Relationship Id="rId10" Type="http://schemas.openxmlformats.org/officeDocument/2006/relationships/image" Target="../media/image24.png"/><Relationship Id="rId4" Type="http://schemas.openxmlformats.org/officeDocument/2006/relationships/image" Target="../media/image20.jpeg"/><Relationship Id="rId9" Type="http://schemas.microsoft.com/office/2007/relationships/hdphoto" Target="../media/hdphoto8.wdp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80350"/>
            <a:ext cx="83529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Столовая гимназии №2 имени Вахитова г. Набережные Челны РТ</a:t>
            </a:r>
          </a:p>
          <a:p>
            <a:pPr algn="ctr"/>
            <a:endParaRPr lang="ru-RU" sz="3600" b="1" i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63588" y="3013501"/>
            <a:ext cx="74168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9A430EA-80A9-D25D-F10D-D7F90C912B5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923" y="4351508"/>
            <a:ext cx="3255824" cy="244186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AABCFEC-467C-2DFD-62A0-2A0C601CF4B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299416"/>
            <a:ext cx="4128098" cy="550413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DEF27A6-3AF5-2E70-5F1B-0063AA0EECD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299416"/>
            <a:ext cx="3255823" cy="3003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755224"/>
      </p:ext>
    </p:extLst>
  </p:cSld>
  <p:clrMapOvr>
    <a:masterClrMapping/>
  </p:clrMapOvr>
  <p:transition spd="slow" advTm="7006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id="{D1D4E3BD-6CF4-7BD5-BA94-A9CBE1C5117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987"/>
          <a:stretch/>
        </p:blipFill>
        <p:spPr>
          <a:xfrm>
            <a:off x="4553947" y="2256024"/>
            <a:ext cx="4539748" cy="2857141"/>
          </a:xfrm>
        </p:spPr>
      </p:pic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3A01D23F-1977-E886-98B6-753D2A42F7C7}"/>
              </a:ext>
            </a:extLst>
          </p:cNvPr>
          <p:cNvSpPr/>
          <p:nvPr/>
        </p:nvSpPr>
        <p:spPr>
          <a:xfrm>
            <a:off x="107504" y="0"/>
            <a:ext cx="84249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Завтраки школьников продегустировал президент РТ Минниханов Р.Н.</a:t>
            </a:r>
          </a:p>
        </p:txBody>
      </p:sp>
      <p:sp>
        <p:nvSpPr>
          <p:cNvPr id="31" name="Объект 7">
            <a:extLst>
              <a:ext uri="{FF2B5EF4-FFF2-40B4-BE49-F238E27FC236}">
                <a16:creationId xmlns:a16="http://schemas.microsoft.com/office/drawing/2014/main" id="{8789C493-D72B-8702-3634-B7118B7E4386}"/>
              </a:ext>
            </a:extLst>
          </p:cNvPr>
          <p:cNvSpPr txBox="1">
            <a:spLocks/>
          </p:cNvSpPr>
          <p:nvPr/>
        </p:nvSpPr>
        <p:spPr>
          <a:xfrm>
            <a:off x="-246856" y="4595018"/>
            <a:ext cx="482602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ru-RU" sz="1800" dirty="0"/>
          </a:p>
          <a:p>
            <a:pPr algn="ctr"/>
            <a:endParaRPr lang="ru-RU" sz="1800" dirty="0"/>
          </a:p>
        </p:txBody>
      </p:sp>
      <p:sp>
        <p:nvSpPr>
          <p:cNvPr id="32" name="Объект 7">
            <a:extLst>
              <a:ext uri="{FF2B5EF4-FFF2-40B4-BE49-F238E27FC236}">
                <a16:creationId xmlns:a16="http://schemas.microsoft.com/office/drawing/2014/main" id="{BC9057BC-A58C-59CD-808F-5CFF9BFA9718}"/>
              </a:ext>
            </a:extLst>
          </p:cNvPr>
          <p:cNvSpPr txBox="1">
            <a:spLocks/>
          </p:cNvSpPr>
          <p:nvPr/>
        </p:nvSpPr>
        <p:spPr>
          <a:xfrm>
            <a:off x="-272076" y="4601976"/>
            <a:ext cx="482602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8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C2FF050-1AD4-1F04-2A5A-692FB70C7D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7" y="2256024"/>
            <a:ext cx="4320481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2057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10419">
        <p:split orient="vert"/>
      </p:transition>
    </mc:Choice>
    <mc:Fallback>
      <p:transition spd="slow" advTm="10419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E1CA3DF-C4C8-F9A7-EEEE-1F83D40F7B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89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7552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6870">
        <p:split orient="vert"/>
      </p:transition>
    </mc:Choice>
    <mc:Fallback>
      <p:transition spd="slow" advTm="6870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ACCED4C-F2DF-DF9D-7FCC-971D26503F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0" y="0"/>
            <a:ext cx="90845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239527"/>
      </p:ext>
    </p:extLst>
  </p:cSld>
  <p:clrMapOvr>
    <a:masterClrMapping/>
  </p:clrMapOvr>
  <p:transition spd="slow" advTm="7665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71362" y="215642"/>
            <a:ext cx="83529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Приготовление поварами гимназии школьного завтрака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F81C997-D0C1-60F8-E697-DA7BA3A1BA49}"/>
              </a:ext>
            </a:extLst>
          </p:cNvPr>
          <p:cNvSpPr/>
          <p:nvPr/>
        </p:nvSpPr>
        <p:spPr>
          <a:xfrm>
            <a:off x="2213481" y="1369289"/>
            <a:ext cx="466869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Знакомьтесь наши повара</a:t>
            </a:r>
          </a:p>
          <a:p>
            <a:pPr algn="ctr"/>
            <a:endParaRPr lang="ru-RU" sz="2000" b="1" i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09F6907-C27C-185C-B87E-5AEB52B4BF36}"/>
              </a:ext>
            </a:extLst>
          </p:cNvPr>
          <p:cNvSpPr/>
          <p:nvPr/>
        </p:nvSpPr>
        <p:spPr>
          <a:xfrm>
            <a:off x="17917" y="2061786"/>
            <a:ext cx="309634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Фания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Якубовна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    </a:t>
            </a:r>
          </a:p>
          <a:p>
            <a:pPr algn="ctr"/>
            <a:r>
              <a:rPr lang="ru-RU" sz="1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работает в гимназии </a:t>
            </a:r>
          </a:p>
          <a:p>
            <a:pPr algn="ctr"/>
            <a:r>
              <a:rPr lang="ru-RU" sz="1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 лет , образование средне-специальное «Повар 5 разряда»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2278AF0-2FA0-5CD2-53F6-EFDC9DFCC150}"/>
              </a:ext>
            </a:extLst>
          </p:cNvPr>
          <p:cNvSpPr/>
          <p:nvPr/>
        </p:nvSpPr>
        <p:spPr>
          <a:xfrm>
            <a:off x="2808337" y="2369047"/>
            <a:ext cx="3527326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Лилия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Накиповна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   </a:t>
            </a:r>
          </a:p>
          <a:p>
            <a:pPr algn="ctr"/>
            <a:r>
              <a:rPr lang="ru-RU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работает в гимназии 9 лет, опыт работы в общепите 20 лет, образование высшее «Инженер-технолог», повар 5 разряда»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4DFA59E-DA00-98A2-96DD-844FFBEB01E2}"/>
              </a:ext>
            </a:extLst>
          </p:cNvPr>
          <p:cNvSpPr/>
          <p:nvPr/>
        </p:nvSpPr>
        <p:spPr>
          <a:xfrm>
            <a:off x="6047656" y="2005726"/>
            <a:ext cx="3096344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Альфия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Разифовна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 </a:t>
            </a:r>
          </a:p>
          <a:p>
            <a:pPr algn="ctr"/>
            <a:r>
              <a:rPr lang="ru-RU" sz="1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опыт работы в общепите 25 лет, образование средне-специальное «Повар 4 разряда, кондитер 3 разряда»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7A485E9-4CA2-748F-88D1-EA3AC0A8E4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3895501"/>
            <a:ext cx="2029100" cy="2875725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3CD69D5-B8FE-A052-8BFC-476BDE5109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8183" y="3236832"/>
            <a:ext cx="2077585" cy="3405526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77D199F6-3099-89E0-D4B6-B2A4632405D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798" y="3178898"/>
            <a:ext cx="2114279" cy="3521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755224"/>
      </p:ext>
    </p:extLst>
  </p:cSld>
  <p:clrMapOvr>
    <a:masterClrMapping/>
  </p:clrMapOvr>
  <p:transition spd="slow" advTm="12377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7631CD2-D4FF-A525-E798-84C54FB7E9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677" y="16295"/>
            <a:ext cx="9217024" cy="6903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5486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Tm="11349">
        <p14:reveal/>
      </p:transition>
    </mc:Choice>
    <mc:Fallback>
      <p:transition spd="slow" advTm="11349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349881"/>
            <a:ext cx="8336083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Меню дня</a:t>
            </a:r>
          </a:p>
          <a:p>
            <a:pPr algn="ctr"/>
            <a:r>
              <a:rPr lang="ru-RU" sz="4400" b="1" i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Апельсин</a:t>
            </a:r>
          </a:p>
          <a:p>
            <a:pPr algn="ctr"/>
            <a:r>
              <a:rPr lang="ru-RU" sz="4400" b="1" i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Сыр порционно</a:t>
            </a:r>
          </a:p>
          <a:p>
            <a:pPr algn="ctr"/>
            <a:r>
              <a:rPr lang="ru-RU" sz="4400" b="1" i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Каша молочная </a:t>
            </a:r>
            <a:r>
              <a:rPr lang="ru-RU" sz="4400" b="1" i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мультизлаковая</a:t>
            </a:r>
            <a:r>
              <a:rPr lang="ru-RU" sz="4400" b="1" i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 маслом</a:t>
            </a:r>
          </a:p>
          <a:p>
            <a:pPr algn="ctr"/>
            <a:r>
              <a:rPr lang="ru-RU" sz="4400" b="1" i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Какао с молоком</a:t>
            </a:r>
          </a:p>
          <a:p>
            <a:pPr algn="ctr"/>
            <a:r>
              <a:rPr lang="ru-RU" sz="4400" b="1" i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Хлеб белый</a:t>
            </a:r>
          </a:p>
          <a:p>
            <a:pPr algn="ctr"/>
            <a:endParaRPr lang="ru-RU" sz="3600" b="1" i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3600" b="1" i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F81C997-D0C1-60F8-E697-DA7BA3A1BA49}"/>
              </a:ext>
            </a:extLst>
          </p:cNvPr>
          <p:cNvSpPr/>
          <p:nvPr/>
        </p:nvSpPr>
        <p:spPr>
          <a:xfrm>
            <a:off x="2843808" y="2105273"/>
            <a:ext cx="3312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i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000" b="1" i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A3192AA2-5642-991B-E2D6-0979CB2AD4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696" y="102298"/>
            <a:ext cx="2592684" cy="2002975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BD8BD88-BA33-AC08-9F22-8EC67E9560DB}"/>
              </a:ext>
            </a:extLst>
          </p:cNvPr>
          <p:cNvSpPr/>
          <p:nvPr/>
        </p:nvSpPr>
        <p:spPr>
          <a:xfrm>
            <a:off x="411984" y="692696"/>
            <a:ext cx="2215800" cy="10081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000" b="1" i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C857D105-4C4C-6CC4-3EA0-6EE8541BE017}"/>
              </a:ext>
            </a:extLst>
          </p:cNvPr>
          <p:cNvSpPr/>
          <p:nvPr/>
        </p:nvSpPr>
        <p:spPr>
          <a:xfrm>
            <a:off x="2462900" y="5157192"/>
            <a:ext cx="3721332" cy="127445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Меню разрабатывается с учетом необходимого количества пищевых веществ и требуемой калорийности суточного рациона с учетом возраста детей</a:t>
            </a:r>
          </a:p>
        </p:txBody>
      </p:sp>
      <p:sp>
        <p:nvSpPr>
          <p:cNvPr id="7" name="Объект 7">
            <a:extLst>
              <a:ext uri="{FF2B5EF4-FFF2-40B4-BE49-F238E27FC236}">
                <a16:creationId xmlns:a16="http://schemas.microsoft.com/office/drawing/2014/main" id="{22D8F1F5-E5DC-EC4B-E0A7-AC7D2C5BBA8E}"/>
              </a:ext>
            </a:extLst>
          </p:cNvPr>
          <p:cNvSpPr txBox="1">
            <a:spLocks/>
          </p:cNvSpPr>
          <p:nvPr/>
        </p:nvSpPr>
        <p:spPr>
          <a:xfrm>
            <a:off x="2911197" y="4869160"/>
            <a:ext cx="3606269" cy="9950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484329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7524">
        <p:circle/>
      </p:transition>
    </mc:Choice>
    <mc:Fallback>
      <p:transition spd="slow" advTm="7524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>
            <a:extLst>
              <a:ext uri="{FF2B5EF4-FFF2-40B4-BE49-F238E27FC236}">
                <a16:creationId xmlns:a16="http://schemas.microsoft.com/office/drawing/2014/main" id="{8BCFDBAB-E2AE-485C-C212-41A22D5564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8258" y="1832350"/>
            <a:ext cx="3721333" cy="2806912"/>
          </a:xfrm>
        </p:spPr>
        <p:txBody>
          <a:bodyPr>
            <a:normAutofit fontScale="25000" lnSpcReduction="20000"/>
          </a:bodyPr>
          <a:lstStyle/>
          <a:p>
            <a:r>
              <a:rPr lang="ru-RU" sz="5600" dirty="0"/>
              <a:t>Апельсин</a:t>
            </a:r>
          </a:p>
          <a:p>
            <a:r>
              <a:rPr lang="ru-RU" sz="5600" dirty="0"/>
              <a:t>Сыр голландский </a:t>
            </a:r>
          </a:p>
          <a:p>
            <a:r>
              <a:rPr lang="ru-RU" sz="5600" dirty="0"/>
              <a:t>Хлопья злаковые «4 злака» (овес, пшеница, ячмень, рожь)</a:t>
            </a:r>
          </a:p>
          <a:p>
            <a:r>
              <a:rPr lang="ru-RU" sz="5600" dirty="0"/>
              <a:t>Молоко обогащенное йодом </a:t>
            </a:r>
          </a:p>
          <a:p>
            <a:r>
              <a:rPr lang="ru-RU" sz="5600" dirty="0"/>
              <a:t>Масло сливочное </a:t>
            </a:r>
          </a:p>
          <a:p>
            <a:r>
              <a:rPr lang="ru-RU" sz="5600" dirty="0"/>
              <a:t>Сахар</a:t>
            </a:r>
          </a:p>
          <a:p>
            <a:r>
              <a:rPr lang="ru-RU" sz="5600" dirty="0"/>
              <a:t>Соль</a:t>
            </a:r>
          </a:p>
          <a:p>
            <a:r>
              <a:rPr lang="ru-RU" sz="5600" dirty="0"/>
              <a:t>Какао-порошок</a:t>
            </a:r>
          </a:p>
          <a:p>
            <a:r>
              <a:rPr lang="ru-RU" sz="5600" dirty="0"/>
              <a:t>Хлеб </a:t>
            </a:r>
          </a:p>
          <a:p>
            <a:endParaRPr lang="ru-RU" dirty="0"/>
          </a:p>
        </p:txBody>
      </p:sp>
      <p:sp>
        <p:nvSpPr>
          <p:cNvPr id="9" name="Объект 8">
            <a:extLst>
              <a:ext uri="{FF2B5EF4-FFF2-40B4-BE49-F238E27FC236}">
                <a16:creationId xmlns:a16="http://schemas.microsoft.com/office/drawing/2014/main" id="{1CE54E69-C89B-9DFB-A439-176BEE25D7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66184" y="1332001"/>
            <a:ext cx="4038600" cy="4525963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4800" b="1" dirty="0">
                <a:highlight>
                  <a:srgbClr val="FFFF00"/>
                </a:highlight>
              </a:rPr>
              <a:t>О пользе </a:t>
            </a:r>
          </a:p>
          <a:p>
            <a:pPr algn="just"/>
            <a:r>
              <a:rPr lang="ru-RU" sz="4800" b="1" dirty="0">
                <a:highlight>
                  <a:srgbClr val="FFFF00"/>
                </a:highlight>
              </a:rPr>
              <a:t>Апельсин</a:t>
            </a:r>
            <a:r>
              <a:rPr lang="ru-RU" sz="4800" dirty="0"/>
              <a:t> содержит множество витаминов в высокой концентрации: С, А, Е, витамины группы В. </a:t>
            </a:r>
          </a:p>
          <a:p>
            <a:pPr algn="just"/>
            <a:endParaRPr lang="ru-RU" sz="4800" dirty="0"/>
          </a:p>
          <a:p>
            <a:pPr algn="just"/>
            <a:r>
              <a:rPr lang="ru-RU" sz="4800" b="1" dirty="0">
                <a:highlight>
                  <a:srgbClr val="FFFF00"/>
                </a:highlight>
              </a:rPr>
              <a:t>Сыр</a:t>
            </a:r>
            <a:r>
              <a:rPr lang="ru-RU" sz="4800" b="1" dirty="0"/>
              <a:t> </a:t>
            </a:r>
            <a:r>
              <a:rPr lang="ru-RU" sz="4800" dirty="0"/>
              <a:t>– богат кальцием и фосфором, магнием, калием, натрия</a:t>
            </a:r>
          </a:p>
          <a:p>
            <a:pPr algn="just"/>
            <a:endParaRPr lang="ru-RU" sz="4800" dirty="0"/>
          </a:p>
          <a:p>
            <a:pPr algn="just"/>
            <a:r>
              <a:rPr lang="ru-RU" sz="4800" b="1" dirty="0">
                <a:highlight>
                  <a:srgbClr val="FFFF00"/>
                </a:highlight>
              </a:rPr>
              <a:t>Хлопья</a:t>
            </a:r>
            <a:r>
              <a:rPr lang="ru-RU" sz="4800" dirty="0">
                <a:highlight>
                  <a:srgbClr val="FFFF00"/>
                </a:highlight>
              </a:rPr>
              <a:t>  </a:t>
            </a:r>
            <a:r>
              <a:rPr lang="ru-RU" sz="4800" b="1" dirty="0">
                <a:highlight>
                  <a:srgbClr val="FFFF00"/>
                </a:highlight>
              </a:rPr>
              <a:t>4 злака</a:t>
            </a:r>
            <a:r>
              <a:rPr lang="ru-RU" sz="4800" dirty="0">
                <a:highlight>
                  <a:srgbClr val="FFFF00"/>
                </a:highlight>
              </a:rPr>
              <a:t> </a:t>
            </a:r>
            <a:r>
              <a:rPr lang="ru-RU" sz="4800" dirty="0"/>
              <a:t>нормализует работу желудочно-кишечного тракта, успокаивает нервную систему, укрепляет иммунитет</a:t>
            </a:r>
          </a:p>
          <a:p>
            <a:pPr algn="just"/>
            <a:endParaRPr lang="ru-RU" sz="4800" dirty="0"/>
          </a:p>
          <a:p>
            <a:pPr algn="just"/>
            <a:r>
              <a:rPr lang="ru-RU" sz="4800" b="1" dirty="0">
                <a:highlight>
                  <a:srgbClr val="FFFF00"/>
                </a:highlight>
              </a:rPr>
              <a:t>Молоко</a:t>
            </a:r>
            <a:r>
              <a:rPr lang="ru-RU" sz="4800" b="1" dirty="0"/>
              <a:t> </a:t>
            </a:r>
            <a:r>
              <a:rPr lang="ru-RU" sz="4800" dirty="0"/>
              <a:t>— отличный источник витаминов и минералов, особенно белка и кальция. Обогащено йодом. </a:t>
            </a:r>
          </a:p>
          <a:p>
            <a:pPr algn="just"/>
            <a:endParaRPr lang="ru-RU" sz="4800" dirty="0"/>
          </a:p>
          <a:p>
            <a:pPr algn="just"/>
            <a:r>
              <a:rPr lang="ru-RU" sz="4800" dirty="0"/>
              <a:t> </a:t>
            </a:r>
            <a:r>
              <a:rPr lang="ru-RU" sz="4800" b="1" dirty="0">
                <a:highlight>
                  <a:srgbClr val="FFFF00"/>
                </a:highlight>
              </a:rPr>
              <a:t>Сливочное масло </a:t>
            </a:r>
            <a:r>
              <a:rPr lang="ru-RU" sz="4800" dirty="0"/>
              <a:t>– это источник витаминов А, B, C, D, Е и К, а также жирных кислот Омега-3 и Омега-6.</a:t>
            </a:r>
          </a:p>
          <a:p>
            <a:pPr algn="just"/>
            <a:endParaRPr lang="ru-RU" sz="4800" dirty="0"/>
          </a:p>
          <a:p>
            <a:pPr algn="just"/>
            <a:r>
              <a:rPr lang="ru-RU" sz="4800" b="1" dirty="0">
                <a:highlight>
                  <a:srgbClr val="FFFF00"/>
                </a:highlight>
              </a:rPr>
              <a:t>Какао-порошок</a:t>
            </a:r>
            <a:r>
              <a:rPr lang="ru-RU" sz="4800" dirty="0">
                <a:highlight>
                  <a:srgbClr val="FFFF00"/>
                </a:highlight>
              </a:rPr>
              <a:t>- </a:t>
            </a:r>
            <a:r>
              <a:rPr lang="ru-RU" sz="4800" dirty="0"/>
              <a:t>содержит более 300 различных элементов. Антиоксиданты,  аминокислоты, органические кислоты, клетчатка, витамины (E, K, B1, B2, B3, B4, B5, B6 и B9) и минералы (фосфор, магний, цинк, медь, марганец)</a:t>
            </a:r>
          </a:p>
          <a:p>
            <a:pPr algn="just"/>
            <a:endParaRPr lang="ru-RU" sz="4800" dirty="0"/>
          </a:p>
          <a:p>
            <a:pPr algn="just"/>
            <a:r>
              <a:rPr lang="ru-RU" sz="4800" b="1" dirty="0">
                <a:highlight>
                  <a:srgbClr val="FFFF00"/>
                </a:highlight>
              </a:rPr>
              <a:t>Сахар</a:t>
            </a:r>
            <a:r>
              <a:rPr lang="ru-RU" sz="4800" dirty="0"/>
              <a:t> — идеальный источник энергии, он необходим для нормальной работы мозга, мышц. </a:t>
            </a:r>
          </a:p>
          <a:p>
            <a:pPr algn="just"/>
            <a:endParaRPr lang="ru-RU" sz="4800" dirty="0"/>
          </a:p>
          <a:p>
            <a:pPr algn="just"/>
            <a:r>
              <a:rPr lang="ru-RU" sz="4800" b="1" dirty="0">
                <a:highlight>
                  <a:srgbClr val="FFFF00"/>
                </a:highlight>
              </a:rPr>
              <a:t>Белый хлеб</a:t>
            </a:r>
            <a:r>
              <a:rPr lang="ru-RU" sz="4800" b="1" dirty="0"/>
              <a:t> </a:t>
            </a:r>
            <a:r>
              <a:rPr lang="ru-RU" sz="4800" dirty="0"/>
              <a:t>– отличный источник энергии! </a:t>
            </a:r>
          </a:p>
          <a:p>
            <a:pPr algn="just"/>
            <a:r>
              <a:rPr lang="ru-RU" sz="4800" dirty="0"/>
              <a:t>Поэтому такой хлеб необходим людям, ведущим активный образ жизни. </a:t>
            </a:r>
          </a:p>
          <a:p>
            <a:endParaRPr lang="ru-RU" sz="4800" dirty="0"/>
          </a:p>
          <a:p>
            <a:endParaRPr lang="ru-RU" sz="4800" dirty="0"/>
          </a:p>
          <a:p>
            <a:endParaRPr lang="ru-RU" sz="1600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01070EE-7F23-44B7-B362-C290560DB5F4}"/>
              </a:ext>
            </a:extLst>
          </p:cNvPr>
          <p:cNvSpPr/>
          <p:nvPr/>
        </p:nvSpPr>
        <p:spPr>
          <a:xfrm>
            <a:off x="179512" y="131672"/>
            <a:ext cx="83529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Продукты для приготовления завтрака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C36FEDF-9344-2873-206C-AB2A6EBA95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2614" y="2354713"/>
            <a:ext cx="565344" cy="88256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47B703C-360E-8E52-33AE-119D2291270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3766" y="1875637"/>
            <a:ext cx="654192" cy="65419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47B7D49-0E45-23B7-132D-9FE527FC17D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2614" y="4241575"/>
            <a:ext cx="756767" cy="71136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288122E-161A-64F7-A019-92D0FCE8C35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6619" y="3219500"/>
            <a:ext cx="995063" cy="995063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D16B43E-8FC6-9978-7DF1-B798C3790BC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5738" y="5868558"/>
            <a:ext cx="856545" cy="711361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30A24B8C-7850-DFDA-4E51-A7775951F31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9616" y="5139611"/>
            <a:ext cx="759866" cy="593645"/>
          </a:xfrm>
          <a:prstGeom prst="rect">
            <a:avLst/>
          </a:prstGeom>
        </p:spPr>
      </p:pic>
      <p:sp>
        <p:nvSpPr>
          <p:cNvPr id="24" name="Объект 7">
            <a:extLst>
              <a:ext uri="{FF2B5EF4-FFF2-40B4-BE49-F238E27FC236}">
                <a16:creationId xmlns:a16="http://schemas.microsoft.com/office/drawing/2014/main" id="{E6B953A1-88DB-6E20-D0D4-F2697CCE926E}"/>
              </a:ext>
            </a:extLst>
          </p:cNvPr>
          <p:cNvSpPr txBox="1">
            <a:spLocks/>
          </p:cNvSpPr>
          <p:nvPr/>
        </p:nvSpPr>
        <p:spPr>
          <a:xfrm>
            <a:off x="405436" y="4258616"/>
            <a:ext cx="3590375" cy="9772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D69D6A87-1D30-9659-F2B6-5A278A6FA35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0094" y="4105121"/>
            <a:ext cx="1082156" cy="1082156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6661367B-5688-5B61-CFEB-AEAA95AE7AE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956749" y="1383980"/>
            <a:ext cx="651505" cy="440275"/>
          </a:xfrm>
          <a:prstGeom prst="rect">
            <a:avLst/>
          </a:prstGeom>
        </p:spPr>
      </p:pic>
      <p:sp>
        <p:nvSpPr>
          <p:cNvPr id="3" name="Овал 2">
            <a:extLst>
              <a:ext uri="{FF2B5EF4-FFF2-40B4-BE49-F238E27FC236}">
                <a16:creationId xmlns:a16="http://schemas.microsoft.com/office/drawing/2014/main" id="{5A7FEF9A-B134-F29B-F864-37D70EE979B1}"/>
              </a:ext>
            </a:extLst>
          </p:cNvPr>
          <p:cNvSpPr/>
          <p:nvPr/>
        </p:nvSpPr>
        <p:spPr>
          <a:xfrm>
            <a:off x="41103" y="5231330"/>
            <a:ext cx="3915646" cy="127445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Продукты от местных производителей в гимназию поставляет комбинат «Школьное питание».</a:t>
            </a:r>
          </a:p>
          <a:p>
            <a:pPr algn="ctr"/>
            <a:r>
              <a:rPr lang="ru-RU" sz="1200" dirty="0">
                <a:solidFill>
                  <a:schemeClr val="tx1"/>
                </a:solidFill>
              </a:rPr>
              <a:t>Все продукты имеют сертификаты качества.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850015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13134">
        <p:circle/>
      </p:transition>
    </mc:Choice>
    <mc:Fallback>
      <p:transition spd="slow" advTm="13134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360CDED7-95E3-F024-672E-EC81892F05F7}"/>
              </a:ext>
            </a:extLst>
          </p:cNvPr>
          <p:cNvSpPr/>
          <p:nvPr/>
        </p:nvSpPr>
        <p:spPr>
          <a:xfrm>
            <a:off x="179512" y="131672"/>
            <a:ext cx="83529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Процесс приготовления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29A6DC78-C1A7-5A9A-F357-F05CC5F418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010" y="5331552"/>
            <a:ext cx="924725" cy="1016736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F766B6DA-BE28-4F79-E185-5B0D54905BD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8515" y="5408672"/>
            <a:ext cx="720080" cy="720080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C297AC1F-3233-DF45-19D3-3A8415C3B49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414351" y="5408672"/>
            <a:ext cx="980303" cy="1016736"/>
          </a:xfrm>
          <a:prstGeom prst="rect">
            <a:avLst/>
          </a:prstGeom>
        </p:spPr>
      </p:pic>
      <p:pic>
        <p:nvPicPr>
          <p:cNvPr id="1026" name="Picture 2" descr="F:\на конкурс\photo_2022-10-23_10-07-31 (2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953512"/>
            <a:ext cx="2227881" cy="1772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конкурс Лучшая столовая школы\photo.pn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024577"/>
            <a:ext cx="2227880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конкурс Лучшая столовая школы\zasypaem-ovsjanye-hlopju-v-kastrjulju-330x200.jpg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7" y="2996952"/>
            <a:ext cx="2227881" cy="1872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31" y="1556793"/>
            <a:ext cx="1960752" cy="3489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вал 3">
            <a:extLst>
              <a:ext uri="{FF2B5EF4-FFF2-40B4-BE49-F238E27FC236}">
                <a16:creationId xmlns:a16="http://schemas.microsoft.com/office/drawing/2014/main" id="{424FBA81-78D6-1722-A185-4D0CB5D7552F}"/>
              </a:ext>
            </a:extLst>
          </p:cNvPr>
          <p:cNvSpPr/>
          <p:nvPr/>
        </p:nvSpPr>
        <p:spPr>
          <a:xfrm>
            <a:off x="2272961" y="3360268"/>
            <a:ext cx="3721332" cy="159324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>
              <a:solidFill>
                <a:schemeClr val="tx1"/>
              </a:solidFill>
            </a:endParaRPr>
          </a:p>
          <a:p>
            <a:pPr algn="ctr"/>
            <a:r>
              <a:rPr lang="ru-RU" sz="1200" b="1" dirty="0">
                <a:solidFill>
                  <a:schemeClr val="tx1"/>
                </a:solidFill>
              </a:rPr>
              <a:t>Какао с молоком </a:t>
            </a:r>
          </a:p>
          <a:p>
            <a:pPr marL="228600" indent="-228600" algn="ctr">
              <a:buAutoNum type="arabicPeriod"/>
            </a:pPr>
            <a:r>
              <a:rPr lang="ru-RU" sz="1100" dirty="0">
                <a:solidFill>
                  <a:schemeClr val="tx1"/>
                </a:solidFill>
              </a:rPr>
              <a:t>Вскипятить молоко</a:t>
            </a:r>
          </a:p>
          <a:p>
            <a:pPr algn="ctr"/>
            <a:r>
              <a:rPr lang="ru-RU" sz="1100" dirty="0">
                <a:solidFill>
                  <a:schemeClr val="tx1"/>
                </a:solidFill>
              </a:rPr>
              <a:t>2. Какао-порошок смешать с сахаром, добавить небольшое количество молока</a:t>
            </a:r>
          </a:p>
          <a:p>
            <a:pPr algn="ctr"/>
            <a:r>
              <a:rPr lang="ru-RU" sz="1100" dirty="0">
                <a:solidFill>
                  <a:schemeClr val="tx1"/>
                </a:solidFill>
              </a:rPr>
              <a:t>3. Растереть в однородную массу</a:t>
            </a:r>
          </a:p>
          <a:p>
            <a:pPr algn="ctr"/>
            <a:r>
              <a:rPr lang="ru-RU" sz="1100" dirty="0">
                <a:solidFill>
                  <a:schemeClr val="tx1"/>
                </a:solidFill>
              </a:rPr>
              <a:t>4. При непрерывном помешивании влить молоко </a:t>
            </a:r>
          </a:p>
          <a:p>
            <a:pPr algn="ctr"/>
            <a:r>
              <a:rPr lang="ru-RU" sz="1100" dirty="0">
                <a:solidFill>
                  <a:schemeClr val="tx1"/>
                </a:solidFill>
              </a:rPr>
              <a:t>5. Довести до кипения</a:t>
            </a:r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id="{131CBCEE-5090-259F-3D98-1338C11B9C00}"/>
              </a:ext>
            </a:extLst>
          </p:cNvPr>
          <p:cNvSpPr/>
          <p:nvPr/>
        </p:nvSpPr>
        <p:spPr>
          <a:xfrm>
            <a:off x="2268421" y="1556793"/>
            <a:ext cx="3721332" cy="149935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 algn="ctr">
              <a:buAutoNum type="arabicPeriod"/>
            </a:pPr>
            <a:endParaRPr lang="en-US" sz="1200" dirty="0">
              <a:solidFill>
                <a:schemeClr val="tx1"/>
              </a:solidFill>
            </a:endParaRPr>
          </a:p>
          <a:p>
            <a:pPr algn="ctr"/>
            <a:r>
              <a:rPr lang="ru-RU" sz="1200" b="1" dirty="0">
                <a:solidFill>
                  <a:schemeClr val="tx1"/>
                </a:solidFill>
              </a:rPr>
              <a:t>Каша молочная </a:t>
            </a:r>
            <a:r>
              <a:rPr lang="ru-RU" sz="1200" b="1" dirty="0" err="1">
                <a:solidFill>
                  <a:schemeClr val="tx1"/>
                </a:solidFill>
              </a:rPr>
              <a:t>мультизлаковая</a:t>
            </a:r>
            <a:endParaRPr lang="en-US" sz="1200" b="1" dirty="0">
              <a:solidFill>
                <a:schemeClr val="tx1"/>
              </a:solidFill>
            </a:endParaRPr>
          </a:p>
          <a:p>
            <a:pPr marL="228600" indent="-228600" algn="ctr">
              <a:buAutoNum type="arabicPeriod"/>
            </a:pPr>
            <a:r>
              <a:rPr lang="ru-RU" sz="1100" dirty="0">
                <a:solidFill>
                  <a:schemeClr val="tx1"/>
                </a:solidFill>
              </a:rPr>
              <a:t>Вскипятить молоко</a:t>
            </a:r>
          </a:p>
          <a:p>
            <a:pPr algn="ctr"/>
            <a:r>
              <a:rPr lang="ru-RU" sz="1100" dirty="0">
                <a:solidFill>
                  <a:schemeClr val="tx1"/>
                </a:solidFill>
              </a:rPr>
              <a:t>2. Добавить сахар, соль</a:t>
            </a:r>
          </a:p>
          <a:p>
            <a:pPr algn="ctr"/>
            <a:r>
              <a:rPr lang="ru-RU" sz="1100" dirty="0">
                <a:solidFill>
                  <a:schemeClr val="tx1"/>
                </a:solidFill>
              </a:rPr>
              <a:t>3. Засыпать хлопья «4 злака»</a:t>
            </a:r>
          </a:p>
          <a:p>
            <a:pPr algn="ctr"/>
            <a:r>
              <a:rPr lang="ru-RU" sz="1100" dirty="0">
                <a:solidFill>
                  <a:schemeClr val="tx1"/>
                </a:solidFill>
              </a:rPr>
              <a:t>4. Варить 5-7 минут</a:t>
            </a:r>
          </a:p>
          <a:p>
            <a:pPr algn="ctr"/>
            <a:r>
              <a:rPr lang="ru-RU" sz="1100" dirty="0">
                <a:solidFill>
                  <a:schemeClr val="tx1"/>
                </a:solidFill>
              </a:rPr>
              <a:t>5. Закрыть крышкой, дать настояться</a:t>
            </a:r>
          </a:p>
          <a:p>
            <a:pPr algn="ctr"/>
            <a:r>
              <a:rPr lang="ru-RU" sz="1100" dirty="0">
                <a:solidFill>
                  <a:schemeClr val="tx1"/>
                </a:solidFill>
              </a:rPr>
              <a:t>6. Перед подачей полить сливочным маслом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22702389"/>
      </p:ext>
    </p:extLst>
  </p:cSld>
  <p:clrMapOvr>
    <a:masterClrMapping/>
  </p:clrMapOvr>
  <p:transition spd="slow" advTm="14647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FE9EBFAB-299A-16A3-95DB-064A4836320D}"/>
              </a:ext>
            </a:extLst>
          </p:cNvPr>
          <p:cNvSpPr/>
          <p:nvPr/>
        </p:nvSpPr>
        <p:spPr>
          <a:xfrm>
            <a:off x="395536" y="5674161"/>
            <a:ext cx="83529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Приятного аппетита!</a:t>
            </a:r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CD24147F-BA8B-8F39-74EA-9C63CD1910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9000" contras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FC69A7DC-28B6-CC46-13C1-61A34953012D}"/>
              </a:ext>
            </a:extLst>
          </p:cNvPr>
          <p:cNvSpPr/>
          <p:nvPr/>
        </p:nvSpPr>
        <p:spPr>
          <a:xfrm>
            <a:off x="251520" y="5517232"/>
            <a:ext cx="83529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Приятного аппетита!</a:t>
            </a:r>
          </a:p>
        </p:txBody>
      </p:sp>
    </p:spTree>
    <p:extLst>
      <p:ext uri="{BB962C8B-B14F-4D97-AF65-F5344CB8AC3E}">
        <p14:creationId xmlns:p14="http://schemas.microsoft.com/office/powerpoint/2010/main" val="18866938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4664">
        <p:split orient="vert"/>
      </p:transition>
    </mc:Choice>
    <mc:Fallback>
      <p:transition spd="slow" advTm="4664">
        <p:split orient="vert"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2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598</TotalTime>
  <Words>423</Words>
  <Application>Microsoft Office PowerPoint</Application>
  <PresentationFormat>Экран (4:3)</PresentationFormat>
  <Paragraphs>79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РЕЗЕДА ШАРИПОВА</dc:creator>
  <cp:lastModifiedBy>Ренат Шарипов</cp:lastModifiedBy>
  <cp:revision>60</cp:revision>
  <dcterms:created xsi:type="dcterms:W3CDTF">2016-10-07T07:43:57Z</dcterms:created>
  <dcterms:modified xsi:type="dcterms:W3CDTF">2022-11-06T14:25:43Z</dcterms:modified>
</cp:coreProperties>
</file>